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6" r:id="rId10"/>
    <p:sldId id="265" r:id="rId11"/>
    <p:sldId id="266" r:id="rId12"/>
    <p:sldId id="264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0" r:id="rId26"/>
    <p:sldId id="278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3.7: Modular Arithmetic and Ciphers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 for Liberal Studies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we’re working with months of the year instead of days of the week, the modulus is 12</a:t>
            </a:r>
          </a:p>
          <a:p>
            <a:endParaRPr lang="en-US" dirty="0" smtClean="0"/>
          </a:p>
          <a:p>
            <a:r>
              <a:rPr lang="en-US" dirty="0" smtClean="0"/>
              <a:t>We can number the months with our possible remainders, 0 through 11</a:t>
            </a:r>
          </a:p>
          <a:p>
            <a:endParaRPr lang="en-US" dirty="0" smtClean="0"/>
          </a:p>
          <a:p>
            <a:r>
              <a:rPr lang="en-US" dirty="0" smtClean="0"/>
              <a:t>We could start with 0 for January, 1 for February, etc., but this wouldn’t match up with our standard numbering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we’ll start with 1 for January, 2 for February, etc., up to 11 for November</a:t>
            </a:r>
          </a:p>
          <a:p>
            <a:endParaRPr lang="en-US" dirty="0" smtClean="0"/>
          </a:p>
          <a:p>
            <a:r>
              <a:rPr lang="en-US" dirty="0" smtClean="0"/>
              <a:t>We can’t use 12 for December because 12 isn’t a valid remainder</a:t>
            </a:r>
          </a:p>
          <a:p>
            <a:endParaRPr lang="en-US" dirty="0" smtClean="0"/>
          </a:p>
          <a:p>
            <a:r>
              <a:rPr lang="en-US" dirty="0" smtClean="0"/>
              <a:t>We’ll use 0 for December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consider this question: If it is currently March, what month was it 8 months ago?</a:t>
            </a:r>
          </a:p>
          <a:p>
            <a:endParaRPr lang="en-US" dirty="0" smtClean="0"/>
          </a:p>
          <a:p>
            <a:r>
              <a:rPr lang="en-US" dirty="0" smtClean="0"/>
              <a:t>We can represent this question with the equation “3 – 8 = ?”</a:t>
            </a:r>
          </a:p>
          <a:p>
            <a:endParaRPr lang="en-US" dirty="0" smtClean="0"/>
          </a:p>
          <a:p>
            <a:r>
              <a:rPr lang="en-US" dirty="0" smtClean="0"/>
              <a:t>In normal arithmetic, the answer would be -5</a:t>
            </a:r>
          </a:p>
          <a:p>
            <a:endParaRPr lang="en-US" dirty="0" smtClean="0"/>
          </a:p>
          <a:p>
            <a:r>
              <a:rPr lang="en-US" dirty="0" smtClean="0"/>
              <a:t>But -5 isn’t a valid remainder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could try to divide -5 by 12 and determine the remainder, but this is tricky with negative numbers</a:t>
            </a:r>
          </a:p>
          <a:p>
            <a:endParaRPr lang="en-US" dirty="0" smtClean="0"/>
          </a:p>
          <a:p>
            <a:r>
              <a:rPr lang="en-US" dirty="0" smtClean="0"/>
              <a:t>Instead, remember that we can always add or subtract 12 from any number, and that won’t change the remainder when the number is divided by 12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we take -5 and add 12, getting 7</a:t>
            </a:r>
          </a:p>
          <a:p>
            <a:endParaRPr lang="en-US" dirty="0" smtClean="0"/>
          </a:p>
          <a:p>
            <a:r>
              <a:rPr lang="en-US" dirty="0" smtClean="0"/>
              <a:t>This tells us that the answer to the original question is July</a:t>
            </a:r>
          </a:p>
          <a:p>
            <a:endParaRPr lang="en-US" dirty="0" smtClean="0"/>
          </a:p>
          <a:p>
            <a:r>
              <a:rPr lang="en-US" dirty="0" smtClean="0"/>
              <a:t>Our equation looks like “3 – 8 = 7”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b="1" dirty="0" smtClean="0"/>
              <a:t>modular arithmetic</a:t>
            </a:r>
            <a:r>
              <a:rPr lang="en-US" dirty="0" smtClean="0"/>
              <a:t> works with any modulus greater than 1</a:t>
            </a:r>
          </a:p>
          <a:p>
            <a:endParaRPr lang="en-US" dirty="0" smtClean="0"/>
          </a:p>
          <a:p>
            <a:r>
              <a:rPr lang="en-US" dirty="0" smtClean="0"/>
              <a:t>We are going to apply these ideas to cryptography, so we’ll be using a modulus of 26</a:t>
            </a:r>
          </a:p>
          <a:p>
            <a:endParaRPr lang="en-US" dirty="0" smtClean="0"/>
          </a:p>
          <a:p>
            <a:r>
              <a:rPr lang="en-US" dirty="0" smtClean="0"/>
              <a:t>Each letter of the alphabet will be represented by a number from 0 to 25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Letters and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0 </a:t>
            </a:r>
            <a:r>
              <a:rPr lang="en-US" dirty="0" smtClean="0">
                <a:sym typeface="Symbol"/>
              </a:rPr>
              <a:t> A</a:t>
            </a:r>
          </a:p>
          <a:p>
            <a:r>
              <a:rPr lang="en-US" dirty="0" smtClean="0">
                <a:sym typeface="Symbol"/>
              </a:rPr>
              <a:t>1  B</a:t>
            </a:r>
          </a:p>
          <a:p>
            <a:r>
              <a:rPr lang="en-US" dirty="0" smtClean="0">
                <a:sym typeface="Symbol"/>
              </a:rPr>
              <a:t>2  C</a:t>
            </a:r>
          </a:p>
          <a:p>
            <a:r>
              <a:rPr lang="en-US" dirty="0" smtClean="0">
                <a:sym typeface="Symbol"/>
              </a:rPr>
              <a:t>3  D</a:t>
            </a:r>
          </a:p>
          <a:p>
            <a:r>
              <a:rPr lang="en-US" dirty="0" smtClean="0">
                <a:sym typeface="Symbol"/>
              </a:rPr>
              <a:t>etc.</a:t>
            </a:r>
          </a:p>
          <a:p>
            <a:r>
              <a:rPr lang="en-US" dirty="0" smtClean="0">
                <a:sym typeface="Symbol"/>
              </a:rPr>
              <a:t>25  Z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Recall that the Caesar cipher adds 3 to each letter of a message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We can think of this as “adding D” to each letter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Letters and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encoding process now looks like this: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compute C + D, for example, we convert C and D to numbers and get 2 + 3 = 5, then convert 5 back into a letter (F)</a:t>
            </a:r>
          </a:p>
          <a:p>
            <a:endParaRPr lang="en-US" dirty="0"/>
          </a:p>
        </p:txBody>
      </p:sp>
      <p:pic>
        <p:nvPicPr>
          <p:cNvPr id="4" name="Picture 3" descr="crypto2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90800"/>
            <a:ext cx="7692820" cy="192024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Letters and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encoding process now looks like this: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compute Y + D, we get 24 + 3 = 27, but 27 is too big, so we find the remainder, which is 1, so Y + D = B</a:t>
            </a:r>
          </a:p>
          <a:p>
            <a:endParaRPr lang="en-US" dirty="0"/>
          </a:p>
        </p:txBody>
      </p:sp>
      <p:pic>
        <p:nvPicPr>
          <p:cNvPr id="4" name="Picture 3" descr="crypto2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90800"/>
            <a:ext cx="7692820" cy="192024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Letters and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adding D to every letter is our encoding process, the decoding process should be to subtract D from every letter</a:t>
            </a:r>
          </a:p>
          <a:p>
            <a:endParaRPr lang="en-US" dirty="0" smtClean="0"/>
          </a:p>
          <a:p>
            <a:r>
              <a:rPr lang="en-US" dirty="0" smtClean="0"/>
              <a:t>Again we replace the letters with the corresponding numbers, and perform the calculation in modular arithmetic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Remainders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studied ID numbers, we found that many of these systems use remainders to compute the check digits</a:t>
            </a:r>
          </a:p>
          <a:p>
            <a:endParaRPr lang="en-US" dirty="0" smtClean="0"/>
          </a:p>
          <a:p>
            <a:r>
              <a:rPr lang="en-US" dirty="0" smtClean="0"/>
              <a:t>Remainders have many applications beyond check digit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Letters and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decoding process looks like this: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rypto3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90800"/>
            <a:ext cx="7912616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Vigenère</a:t>
            </a:r>
            <a:r>
              <a:rPr lang="en-US" dirty="0" smtClean="0"/>
              <a:t>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the same idea</a:t>
            </a:r>
          </a:p>
          <a:p>
            <a:endParaRPr lang="en-US" dirty="0" smtClean="0"/>
          </a:p>
          <a:p>
            <a:r>
              <a:rPr lang="en-US" dirty="0" smtClean="0"/>
              <a:t>Based on a keyword</a:t>
            </a:r>
          </a:p>
          <a:p>
            <a:endParaRPr lang="en-US" dirty="0"/>
          </a:p>
          <a:p>
            <a:r>
              <a:rPr lang="en-US" dirty="0" smtClean="0"/>
              <a:t>Instead of adding the same letter to each letter of our message, we repeat the keyword over and over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Vigenère</a:t>
            </a:r>
            <a:r>
              <a:rPr lang="en-US" dirty="0" smtClean="0"/>
              <a:t>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example, let’s encode the message “It was Earth all along” with the keyword “APES”</a:t>
            </a:r>
          </a:p>
        </p:txBody>
      </p:sp>
      <p:pic>
        <p:nvPicPr>
          <p:cNvPr id="5" name="Picture 4" descr="crypto4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25240"/>
            <a:ext cx="8397242" cy="173736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Vigenère</a:t>
            </a:r>
            <a:r>
              <a:rPr lang="en-US" dirty="0" smtClean="0"/>
              <a:t>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 that this is no longer a substitution cipher: the first two letters both get encoded as </a:t>
            </a:r>
            <a:r>
              <a:rPr lang="en-US" dirty="0" smtClean="0">
                <a:latin typeface="Consolas" pitchFamily="49" charset="0"/>
              </a:rPr>
              <a:t>I</a:t>
            </a:r>
          </a:p>
        </p:txBody>
      </p:sp>
      <p:pic>
        <p:nvPicPr>
          <p:cNvPr id="5" name="Picture 4" descr="crypto4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25240"/>
            <a:ext cx="8397242" cy="173736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Vigenère</a:t>
            </a:r>
            <a:r>
              <a:rPr lang="en-US" dirty="0" smtClean="0"/>
              <a:t>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decode the message, we simply subtract the repeated code word</a:t>
            </a:r>
            <a:endParaRPr lang="en-US" dirty="0" smtClean="0">
              <a:latin typeface="Consolas" pitchFamily="49" charset="0"/>
            </a:endParaRPr>
          </a:p>
        </p:txBody>
      </p:sp>
      <p:pic>
        <p:nvPicPr>
          <p:cNvPr id="5" name="Picture 4" descr="crypto4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25240"/>
            <a:ext cx="8397242" cy="1737359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Vigenère</a:t>
            </a:r>
            <a:r>
              <a:rPr lang="en-US" dirty="0" smtClean="0"/>
              <a:t>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this is not a substitution cipher, it is not possible to use simple frequency analysis to try to break the code</a:t>
            </a:r>
          </a:p>
          <a:p>
            <a:endParaRPr lang="en-US" dirty="0" smtClean="0"/>
          </a:p>
          <a:p>
            <a:r>
              <a:rPr lang="en-US" dirty="0" smtClean="0"/>
              <a:t>However, since the keyword is repeated, it is possible to use a modified form of frequency analysis if the message is long enough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Autokey</a:t>
            </a:r>
            <a:r>
              <a:rPr lang="en-US" dirty="0" smtClean="0"/>
              <a:t>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cipher also uses modular arithmetic and a keyword</a:t>
            </a:r>
          </a:p>
          <a:p>
            <a:endParaRPr lang="en-US" dirty="0" smtClean="0"/>
          </a:p>
          <a:p>
            <a:r>
              <a:rPr lang="en-US" dirty="0" smtClean="0"/>
              <a:t>However, this time we simply write down the code word once</a:t>
            </a:r>
          </a:p>
          <a:p>
            <a:endParaRPr lang="en-US" dirty="0" smtClean="0"/>
          </a:p>
          <a:p>
            <a:r>
              <a:rPr lang="en-US" dirty="0" smtClean="0"/>
              <a:t>For the rest of the second line, we write the original message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Autokey</a:t>
            </a:r>
            <a:r>
              <a:rPr lang="en-US" dirty="0" smtClean="0"/>
              <a:t>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example, let’s encode the message “Bruce Willis is dead” with the keyword “SIXTH”</a:t>
            </a:r>
            <a:endParaRPr lang="en-US" dirty="0"/>
          </a:p>
        </p:txBody>
      </p:sp>
      <p:pic>
        <p:nvPicPr>
          <p:cNvPr id="4" name="Picture 3" descr="crypto6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505200"/>
            <a:ext cx="8436875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Autokey</a:t>
            </a:r>
            <a:r>
              <a:rPr lang="en-US" dirty="0" smtClean="0"/>
              <a:t>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Decoding using this cipher is trickier</a:t>
            </a:r>
          </a:p>
          <a:p>
            <a:endParaRPr lang="en-US" dirty="0" smtClean="0"/>
          </a:p>
          <a:p>
            <a:r>
              <a:rPr lang="en-US" dirty="0" smtClean="0"/>
              <a:t>We know we need to subtract, but other than the keyword, we need to know the original message to know what to subtract!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Autokey</a:t>
            </a:r>
            <a:r>
              <a:rPr lang="en-US" dirty="0" smtClean="0"/>
              <a:t>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at least start with the keyword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 now we know the first 5 letters of the real message!</a:t>
            </a:r>
            <a:endParaRPr lang="en-US" dirty="0"/>
          </a:p>
        </p:txBody>
      </p:sp>
      <p:pic>
        <p:nvPicPr>
          <p:cNvPr id="4" name="Picture 3" descr="crypto7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139440"/>
            <a:ext cx="8123337" cy="1737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Remainders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today is Monday, and you want to know what day of the week it will be 72 days from now</a:t>
            </a:r>
          </a:p>
          <a:p>
            <a:endParaRPr lang="en-US" dirty="0" smtClean="0"/>
          </a:p>
          <a:p>
            <a:r>
              <a:rPr lang="en-US" dirty="0" smtClean="0"/>
              <a:t>Since there are 7 days in a week, every 7 days we will return to Monday</a:t>
            </a:r>
          </a:p>
          <a:p>
            <a:endParaRPr lang="en-US" dirty="0" smtClean="0"/>
          </a:p>
          <a:p>
            <a:r>
              <a:rPr lang="en-US" dirty="0" smtClean="0"/>
              <a:t>If we divide 72 by 7, we get a remainder of 2, so in 72 days it will be Wednesday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Autokey</a:t>
            </a:r>
            <a:r>
              <a:rPr lang="en-US" dirty="0" smtClean="0"/>
              <a:t>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Copy those first 5 letters onto the second line and continue decoding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Now we know the next 5 letters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crypto7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139440"/>
            <a:ext cx="8123337" cy="17373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Autokey</a:t>
            </a:r>
            <a:r>
              <a:rPr lang="en-US" dirty="0" smtClean="0"/>
              <a:t>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going in this way to decode the entire message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crypto7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2" y="3139440"/>
            <a:ext cx="8123332" cy="17373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Remainders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it is currently April; what month was it 27 months ago?</a:t>
            </a:r>
          </a:p>
          <a:p>
            <a:endParaRPr lang="en-US" dirty="0" smtClean="0"/>
          </a:p>
          <a:p>
            <a:r>
              <a:rPr lang="en-US" dirty="0" smtClean="0"/>
              <a:t>There are 12 months in a year, so every 12 months, we return to April</a:t>
            </a:r>
          </a:p>
          <a:p>
            <a:endParaRPr lang="en-US" dirty="0" smtClean="0"/>
          </a:p>
          <a:p>
            <a:r>
              <a:rPr lang="en-US" dirty="0" smtClean="0"/>
              <a:t>When we divide 27 by 12, we get a remainder of 3.  So we count 3 months back from April and get January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create a new arithmetic based on remainders</a:t>
            </a:r>
          </a:p>
          <a:p>
            <a:endParaRPr lang="en-US" dirty="0" smtClean="0"/>
          </a:p>
          <a:p>
            <a:r>
              <a:rPr lang="en-US" dirty="0" smtClean="0"/>
              <a:t>We always have to keep in mind the number that we’re dividing by to get the remainders</a:t>
            </a:r>
          </a:p>
          <a:p>
            <a:endParaRPr lang="en-US" dirty="0" smtClean="0"/>
          </a:p>
          <a:p>
            <a:r>
              <a:rPr lang="en-US" dirty="0" smtClean="0"/>
              <a:t>This number is called the </a:t>
            </a:r>
            <a:r>
              <a:rPr lang="en-US" b="1" dirty="0" smtClean="0"/>
              <a:t>modulus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are talking about a “days of the week problem,” the modulus is 7</a:t>
            </a:r>
          </a:p>
          <a:p>
            <a:endParaRPr lang="en-US" dirty="0" smtClean="0"/>
          </a:p>
          <a:p>
            <a:r>
              <a:rPr lang="en-US" dirty="0" smtClean="0"/>
              <a:t>The possible remainders we can get are 0, 1, 2, 3, 4, 5, and 6</a:t>
            </a:r>
          </a:p>
          <a:p>
            <a:endParaRPr lang="en-US" dirty="0" smtClean="0"/>
          </a:p>
          <a:p>
            <a:r>
              <a:rPr lang="en-US" dirty="0" smtClean="0"/>
              <a:t>Each of these remainders represents a different day of the week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number the days of the week 0 through 6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question “Today is Thursday, what day is it 5 days from now?” can be represented by the equation “4 + 5 = ?”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wee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048000"/>
            <a:ext cx="6089401" cy="1548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in regular arithmetic, 4 + 5 = 9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Since 9 isn’t a valid remainder, we divide by 7 and get a remainder of 2; so the answer to the original question is Tuesday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wee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048000"/>
            <a:ext cx="6089401" cy="1548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 is Thursday… what day is it 1000 days from today?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4 + 1000 = 1004… divide by 7, we get a remainder of 3, so the answer is Wednesday</a:t>
            </a:r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wee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048000"/>
            <a:ext cx="6089401" cy="154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93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84</TotalTime>
  <Words>1140</Words>
  <Application>Microsoft Office PowerPoint</Application>
  <PresentationFormat>On-screen Show (4:3)</PresentationFormat>
  <Paragraphs>190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Module</vt:lpstr>
      <vt:lpstr>Section 3.7: Modular Arithmetic and Ciphers</vt:lpstr>
      <vt:lpstr>Counting Remainders</vt:lpstr>
      <vt:lpstr>Counting Remainders</vt:lpstr>
      <vt:lpstr>Counting Remainders</vt:lpstr>
      <vt:lpstr>A New Arithmetic</vt:lpstr>
      <vt:lpstr>A New Arithmetic</vt:lpstr>
      <vt:lpstr>A New Arithmetic</vt:lpstr>
      <vt:lpstr>A New Arithmetic</vt:lpstr>
      <vt:lpstr>A New Arithmetic</vt:lpstr>
      <vt:lpstr>A New Arithmetic</vt:lpstr>
      <vt:lpstr>A New Arithmetic</vt:lpstr>
      <vt:lpstr>A New Arithmetic</vt:lpstr>
      <vt:lpstr>A New Arithmetic</vt:lpstr>
      <vt:lpstr>A New Arithmetic</vt:lpstr>
      <vt:lpstr>A New Arithmetic</vt:lpstr>
      <vt:lpstr>Letters and Numbers</vt:lpstr>
      <vt:lpstr>Letters and Numbers</vt:lpstr>
      <vt:lpstr>Letters and Numbers</vt:lpstr>
      <vt:lpstr>Letters and Numbers</vt:lpstr>
      <vt:lpstr>Letters and Numbers</vt:lpstr>
      <vt:lpstr>The Vigenère Cipher</vt:lpstr>
      <vt:lpstr>The Vigenère Cipher</vt:lpstr>
      <vt:lpstr>The Vigenère Cipher</vt:lpstr>
      <vt:lpstr>The Vigenère Cipher</vt:lpstr>
      <vt:lpstr>The Vigenère Cipher</vt:lpstr>
      <vt:lpstr>The Autokey Cipher</vt:lpstr>
      <vt:lpstr>The Autokey Cipher</vt:lpstr>
      <vt:lpstr>The Autokey Cipher</vt:lpstr>
      <vt:lpstr>The Autokey Cipher</vt:lpstr>
      <vt:lpstr>The Autokey Cipher</vt:lpstr>
      <vt:lpstr>The Autokey Cipher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3.7: Modular Arithmetic and Ciphers</dc:title>
  <dc:creator/>
  <cp:lastModifiedBy>James Hamblin</cp:lastModifiedBy>
  <cp:revision>11</cp:revision>
  <dcterms:created xsi:type="dcterms:W3CDTF">2006-08-16T00:00:00Z</dcterms:created>
  <dcterms:modified xsi:type="dcterms:W3CDTF">2010-11-30T16:06:56Z</dcterms:modified>
</cp:coreProperties>
</file>